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2B67ED"/>
    <a:srgbClr val="ADADAD"/>
    <a:srgbClr val="3366FF"/>
    <a:srgbClr val="9900FF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FD4AF-E3CC-47C7-AD79-F9C8759DBCC5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48E4B-518F-4702-B5A2-5731A2EF0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0106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248E4B-518F-4702-B5A2-5731A2EF0F0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5051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48E4B-518F-4702-B5A2-5731A2EF0F0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3491" y="796631"/>
            <a:ext cx="6251304" cy="2700706"/>
          </a:xfrm>
        </p:spPr>
        <p:txBody>
          <a:bodyPr bIns="0"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3491" y="3497337"/>
            <a:ext cx="6251304" cy="1011489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3490" y="329308"/>
            <a:ext cx="3719283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7760" y="798973"/>
            <a:ext cx="802005" cy="503578"/>
          </a:xfrm>
        </p:spPr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243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2373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2" y="798974"/>
            <a:ext cx="4985762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7296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132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2" y="1756130"/>
            <a:ext cx="6251302" cy="195227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4318" y="3708400"/>
            <a:ext cx="6251302" cy="1110725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632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25130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1" y="2013936"/>
            <a:ext cx="2965632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2" y="2013936"/>
            <a:ext cx="2965424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396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251303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2965631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2965631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9270" y="2023004"/>
            <a:ext cx="2965523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9270" y="2821491"/>
            <a:ext cx="2965523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00568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686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318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406519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506719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1501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37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996501" y="482171"/>
            <a:ext cx="3511387" cy="5149101"/>
            <a:chOff x="4996501" y="482171"/>
            <a:chExt cx="3511387" cy="5149101"/>
          </a:xfrm>
        </p:grpSpPr>
        <p:sp>
          <p:nvSpPr>
            <p:cNvPr id="14" name="Rectangle 13"/>
            <p:cNvSpPr/>
            <p:nvPr/>
          </p:nvSpPr>
          <p:spPr>
            <a:xfrm>
              <a:off x="4996501" y="482171"/>
              <a:ext cx="3511387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5312152" y="812506"/>
              <a:ext cx="2883013" cy="4479361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9" y="1129513"/>
            <a:ext cx="308049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 defTabSz="914400">
              <a:spcBef>
                <a:spcPts val="1800"/>
              </a:spcBef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07607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082905" cy="320123"/>
          </a:xfrm>
        </p:spPr>
        <p:txBody>
          <a:bodyPr/>
          <a:lstStyle>
            <a:lvl1pPr algn="l">
              <a:defRPr/>
            </a:lvl1pPr>
          </a:lstStyle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082083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7638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3622291"/>
            <a:ext cx="9144000" cy="251227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769" b="-2769"/>
          <a:stretch/>
        </p:blipFill>
        <p:spPr>
          <a:xfrm>
            <a:off x="0" y="6135624"/>
            <a:ext cx="9144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251303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25130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2650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A17CB-8D7B-4F39-9695-71EFE61383C4}" type="datetimeFigureOut">
              <a:rPr lang="en-US" smtClean="0"/>
              <a:pPr/>
              <a:t>04-Jun-19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3719283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B9DDC00-4608-45F8-B5A6-85B440F286E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4768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6234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924800" cy="16764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chemeClr val="accent6">
                    <a:lumMod val="50000"/>
                  </a:schemeClr>
                </a:solidFill>
              </a:rPr>
              <a:t>1.Reproduction in Organisms </a:t>
            </a:r>
            <a:endParaRPr lang="en-US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3048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B0F0"/>
                </a:solidFill>
              </a:rPr>
              <a:t>Chapter Outline </a:t>
            </a:r>
          </a:p>
          <a:p>
            <a:pPr algn="l"/>
            <a:r>
              <a:rPr lang="en-US" sz="2800" b="1" dirty="0"/>
              <a:t>	1.1. Modes of reproduction</a:t>
            </a:r>
          </a:p>
          <a:p>
            <a:pPr algn="l"/>
            <a:r>
              <a:rPr lang="en-US" sz="2800" b="1" dirty="0"/>
              <a:t>        1.2. Asexual reproduction </a:t>
            </a:r>
          </a:p>
          <a:p>
            <a:pPr algn="l"/>
            <a:r>
              <a:rPr lang="en-US" sz="2800" b="1" dirty="0"/>
              <a:t>	1.3. Sexual reproduction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F19BB7E-D273-4B8C-9E7F-7FF87D011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228600"/>
            <a:ext cx="7772399" cy="1524001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2B67ED"/>
                </a:solidFill>
              </a:rPr>
              <a:t>Oblique binary fission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21CDDF-AB86-4DE2-91BA-863AA1D14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752601"/>
            <a:ext cx="8534399" cy="3713746"/>
          </a:xfrm>
        </p:spPr>
        <p:txBody>
          <a:bodyPr>
            <a:normAutofit/>
          </a:bodyPr>
          <a:lstStyle/>
          <a:p>
            <a:r>
              <a:rPr lang="en-US" sz="2800" dirty="0"/>
              <a:t> </a:t>
            </a:r>
            <a:r>
              <a:rPr lang="en-US" sz="3600" dirty="0">
                <a:solidFill>
                  <a:srgbClr val="FF0000"/>
                </a:solidFill>
              </a:rPr>
              <a:t>The plane of division is oblique. It is seen in dinoflagellates. e.g. </a:t>
            </a:r>
            <a:r>
              <a:rPr lang="en-US" sz="3600" dirty="0" err="1">
                <a:solidFill>
                  <a:srgbClr val="FF0000"/>
                </a:solidFill>
              </a:rPr>
              <a:t>Ceratium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289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CCDCEA9-11AE-4756-ADC8-1BE0FEFB3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491" y="457201"/>
            <a:ext cx="6251303" cy="838199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multiple fission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9D8F46-8D24-4C24-BFC1-2A0EB40BC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0"/>
            <a:ext cx="8153400" cy="45720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parent body divides into many similar daughter cells simultaneously. </a:t>
            </a:r>
          </a:p>
          <a:p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Karyokinesis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Cytokinesis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cytoplasmic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part encircles one daughter nucleus. 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REPEATED FISSION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 If multiple fission produces four or many daughter individuals by equal cell division and the young ones do not separate until the process is complete e.g.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Vorticella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5937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1"/>
            <a:ext cx="7467600" cy="685799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MULTIPLE FISSION IN PLASMODIUM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990601"/>
            <a:ext cx="6934200" cy="4475746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Plasmodium, multiple fission occurs in the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schizont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in the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oocyte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stages.</a:t>
            </a:r>
          </a:p>
          <a:p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Schizont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schizogony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merozoites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oocyte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sporogony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sporozoites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315199" cy="685799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MULTIPLE  FISSION  IN  AMOEBA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990600"/>
            <a:ext cx="81534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Formation of  encysted  Amoeba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The encysted Amoeba divides and produces   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Pseudopodiospore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amoebulae</a:t>
            </a:r>
            <a:r>
              <a:rPr lang="en-US" sz="2400" i="1" dirty="0" smtClean="0"/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81000"/>
            <a:ext cx="762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STROBILATION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990600"/>
            <a:ext cx="8153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Some metazoan - Several transverse fissions occur simultaneously 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 Do not separate immediately from each other e.g.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Aurelia.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228601"/>
            <a:ext cx="6251303" cy="685799"/>
          </a:xfrm>
        </p:spPr>
        <p:txBody>
          <a:bodyPr/>
          <a:lstStyle/>
          <a:p>
            <a:r>
              <a:rPr lang="en-US" b="1" dirty="0" err="1" smtClean="0"/>
              <a:t>Plasmotomy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01000" cy="4495799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Plasmotomy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is the division of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multinucleated parent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into many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multinucleate daughter.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Nuclear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division occurs later to maintain normal number of nuclei. </a:t>
            </a:r>
          </a:p>
          <a:p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Opalina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Pelomyxa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(Giant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Amoeba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SPORULATION 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85800" y="685800"/>
            <a:ext cx="8077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unfavourable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conditions Amoeba multiplies by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sporulation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without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encystment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 When conditions become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favourable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the parent body disintegrates and the spores are liberated, each hatching into a young amoeba.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304801"/>
            <a:ext cx="7086600" cy="533399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budding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1"/>
            <a:ext cx="7696199" cy="3429000"/>
          </a:xfrm>
        </p:spPr>
        <p:txBody>
          <a:bodyPr>
            <a:normAutofit/>
          </a:bodyPr>
          <a:lstStyle/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Exogenous budding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 Hydra</a:t>
            </a: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Endogenous budding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Noctiluca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hundreds of buds are formed inside the cytoplasm and many remain within the body of the parent. </a:t>
            </a: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GEMMULES :In freshwater sponges and in some marine sponges a regular and peculiar mode of asexual reproduction occurs by internal buds called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gemmules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0"/>
            <a:ext cx="838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u="sng" dirty="0"/>
              <a:t>MODES OF REPRODUCTION </a:t>
            </a:r>
          </a:p>
          <a:p>
            <a:pPr algn="ctr"/>
            <a:r>
              <a:rPr lang="en-US" sz="4000" b="1" dirty="0">
                <a:solidFill>
                  <a:srgbClr val="FF0000"/>
                </a:solidFill>
              </a:rPr>
              <a:t>All modes of reproduction have some basic features </a:t>
            </a:r>
          </a:p>
          <a:p>
            <a:pPr algn="ctr"/>
            <a:r>
              <a:rPr lang="en-US" sz="4000" b="1" dirty="0">
                <a:solidFill>
                  <a:srgbClr val="0070C0"/>
                </a:solidFill>
              </a:rPr>
              <a:t>Synthesis of RNA and proteins, Replication of DNA, </a:t>
            </a:r>
          </a:p>
          <a:p>
            <a:pPr algn="ctr"/>
            <a:r>
              <a:rPr lang="en-US" sz="4000" b="1" dirty="0">
                <a:solidFill>
                  <a:srgbClr val="0070C0"/>
                </a:solidFill>
              </a:rPr>
              <a:t>Cell division and growth,</a:t>
            </a:r>
          </a:p>
          <a:p>
            <a:pPr algn="ctr"/>
            <a:r>
              <a:rPr lang="en-US" sz="4000" b="1" dirty="0">
                <a:solidFill>
                  <a:srgbClr val="0070C0"/>
                </a:solidFill>
              </a:rPr>
              <a:t>Formation of reproductive units and their fertilization to form new individuals. </a:t>
            </a:r>
            <a:endParaRPr lang="en-US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066800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TWO MAJOR MODES OF REPRODUCTION </a:t>
            </a:r>
          </a:p>
        </p:txBody>
      </p:sp>
      <p:sp>
        <p:nvSpPr>
          <p:cNvPr id="3" name="Rectangle 2"/>
          <p:cNvSpPr/>
          <p:nvPr/>
        </p:nvSpPr>
        <p:spPr>
          <a:xfrm>
            <a:off x="1905000" y="2438400"/>
            <a:ext cx="601979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Asexual reproduction</a:t>
            </a:r>
          </a:p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&amp; </a:t>
            </a:r>
          </a:p>
          <a:p>
            <a:pPr algn="ctr"/>
            <a:r>
              <a:rPr lang="en-US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Sexual reproduction.  </a:t>
            </a:r>
            <a:endParaRPr lang="en-US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Asexual reproduction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1534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Fission, </a:t>
            </a:r>
          </a:p>
          <a:p>
            <a:r>
              <a:rPr lang="en-US" sz="4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Sporulation</a:t>
            </a:r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Budding, </a:t>
            </a:r>
          </a:p>
          <a:p>
            <a:r>
              <a:rPr lang="en-US" sz="4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Gemmule</a:t>
            </a:r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formation, </a:t>
            </a:r>
          </a:p>
          <a:p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Fragmentation and regeneration.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0"/>
            <a:ext cx="6251303" cy="731837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FISSION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1837"/>
            <a:ext cx="8458200" cy="536416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Fission is the division of the parent body into two or more identical daughter individuals.</a:t>
            </a:r>
          </a:p>
          <a:p>
            <a:pPr lvl="3"/>
            <a:r>
              <a:rPr lang="en-US" sz="3200" b="1" dirty="0">
                <a:solidFill>
                  <a:schemeClr val="accent5"/>
                </a:solidFill>
              </a:rPr>
              <a:t>TYPES OF FISSION</a:t>
            </a:r>
            <a:endParaRPr lang="en-US" sz="3200" dirty="0">
              <a:solidFill>
                <a:schemeClr val="accent5"/>
              </a:solidFill>
            </a:endParaRPr>
          </a:p>
          <a:p>
            <a:pPr lvl="5"/>
            <a:r>
              <a:rPr lang="en-US" sz="3200" b="1" dirty="0">
                <a:latin typeface="Times New Roman" panose="02020603050405020304" pitchFamily="18" charset="0"/>
                <a:cs typeface="Times New Roman" pitchFamily="18" charset="0"/>
              </a:rPr>
              <a:t>Binary fission</a:t>
            </a:r>
          </a:p>
          <a:p>
            <a:pPr lvl="5"/>
            <a:r>
              <a:rPr lang="en-US" sz="3200" b="1" dirty="0">
                <a:latin typeface="Times New Roman" panose="02020603050405020304" pitchFamily="18" charset="0"/>
                <a:cs typeface="Times New Roman" pitchFamily="18" charset="0"/>
              </a:rPr>
              <a:t> Multiple fission </a:t>
            </a:r>
          </a:p>
          <a:p>
            <a:pPr lvl="5"/>
            <a:r>
              <a:rPr lang="en-US" sz="3200" b="1" dirty="0" err="1">
                <a:latin typeface="Times New Roman" panose="02020603050405020304" pitchFamily="18" charset="0"/>
                <a:cs typeface="Times New Roman" pitchFamily="18" charset="0"/>
              </a:rPr>
              <a:t>Sporulation</a:t>
            </a:r>
            <a:endParaRPr lang="en-US" sz="32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lvl="5"/>
            <a:r>
              <a:rPr lang="en-US" sz="3200" b="1" dirty="0" err="1">
                <a:latin typeface="Times New Roman" panose="02020603050405020304" pitchFamily="18" charset="0"/>
                <a:cs typeface="Times New Roman" pitchFamily="18" charset="0"/>
              </a:rPr>
              <a:t>Strobilation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BINARY FISSION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5821363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sz="3600" b="1" dirty="0"/>
              <a:t> </a:t>
            </a:r>
          </a:p>
          <a:p>
            <a:r>
              <a:rPr lang="en-US" sz="3600" dirty="0"/>
              <a:t>Simple irregular binary fission </a:t>
            </a:r>
          </a:p>
          <a:p>
            <a:r>
              <a:rPr lang="en-US" sz="3600" dirty="0"/>
              <a:t> Transverse binary fission </a:t>
            </a:r>
          </a:p>
          <a:p>
            <a:r>
              <a:rPr lang="en-US" sz="3600" dirty="0"/>
              <a:t> Longitudinal binary fission </a:t>
            </a:r>
          </a:p>
          <a:p>
            <a:r>
              <a:rPr lang="en-US" sz="3600" dirty="0"/>
              <a:t> Oblique binary fission.</a:t>
            </a:r>
            <a:endParaRPr lang="en-US" sz="3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/>
              <a:t>SIMPLE IRREGULAR BINARY FISSION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1"/>
            <a:ext cx="3400805" cy="4114799"/>
          </a:xfrm>
        </p:spPr>
        <p:txBody>
          <a:bodyPr>
            <a:no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Plane of division is hard to observe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Contractile vacuole disappears.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nucleoli disintegrate and the nucleus divides mitotically. 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cytoplasm divides and forms two daughter cells. </a:t>
            </a:r>
          </a:p>
        </p:txBody>
      </p:sp>
      <p:pic>
        <p:nvPicPr>
          <p:cNvPr id="5" name="Picture 4" descr="A picture containing object, jigsaw puzzle&#10;&#10;Description automatically generated">
            <a:extLst>
              <a:ext uri="{FF2B5EF4-FFF2-40B4-BE49-F238E27FC236}">
                <a16:creationId xmlns="" xmlns:a16="http://schemas.microsoft.com/office/drawing/2014/main" id="{B32E969A-D5B7-4BAD-BD01-BE9D62E9F0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272" r="2" b="2"/>
          <a:stretch/>
        </p:blipFill>
        <p:spPr>
          <a:xfrm>
            <a:off x="3477005" y="1676401"/>
            <a:ext cx="5585079" cy="437707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359813-74A8-4D58-A219-D86154A69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719" y="513612"/>
            <a:ext cx="7420599" cy="1031216"/>
          </a:xfrm>
        </p:spPr>
        <p:txBody>
          <a:bodyPr anchor="b">
            <a:normAutofit/>
          </a:bodyPr>
          <a:lstStyle/>
          <a:p>
            <a:r>
              <a:rPr lang="en-US" dirty="0"/>
              <a:t>Transverse binary fission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09DF1C-F7BE-457E-A2A6-FE472654C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6029" y="1676400"/>
            <a:ext cx="3104382" cy="4190999"/>
          </a:xfrm>
        </p:spPr>
        <p:txBody>
          <a:bodyPr anchor="ctr">
            <a:normAutofit/>
          </a:bodyPr>
          <a:lstStyle/>
          <a:p>
            <a:pPr algn="ctr"/>
            <a:r>
              <a:rPr lang="en-US" sz="2400" dirty="0"/>
              <a:t> plane of the division - transverse axis.</a:t>
            </a:r>
          </a:p>
          <a:p>
            <a:pPr algn="just"/>
            <a:r>
              <a:rPr lang="en-US" sz="2400" dirty="0"/>
              <a:t>In Paramecium the macronucleus divides by amitosis and the micronucleus divides by mitosis</a:t>
            </a: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="" xmlns:a16="http://schemas.microsoft.com/office/drawing/2014/main" id="{492CD270-8B4C-4A42-90F9-B5EDFB76B0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89" y="1981199"/>
            <a:ext cx="5632440" cy="33871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6051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8ED7D58-2C5D-45A8-A0E0-252615BF5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7634"/>
            <a:ext cx="7505700" cy="685800"/>
          </a:xfrm>
        </p:spPr>
        <p:txBody>
          <a:bodyPr/>
          <a:lstStyle/>
          <a:p>
            <a:r>
              <a:rPr lang="en-US" dirty="0"/>
              <a:t>Longitudinal binary fission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05334501-B5C4-4712-AB2F-E144763106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592679"/>
            <a:ext cx="8686801" cy="2969557"/>
          </a:xfr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C725496-5224-42BF-85A1-DE6BF4C7AF7B}"/>
              </a:ext>
            </a:extLst>
          </p:cNvPr>
          <p:cNvSpPr/>
          <p:nvPr/>
        </p:nvSpPr>
        <p:spPr>
          <a:xfrm>
            <a:off x="304798" y="3733800"/>
            <a:ext cx="8686801" cy="2308324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CC3300"/>
                </a:solidFill>
              </a:rPr>
              <a:t>The nucleus and the cytoplasm divides in the longitudinal axis.</a:t>
            </a:r>
          </a:p>
          <a:p>
            <a:pPr algn="just"/>
            <a:r>
              <a:rPr lang="en-US" sz="2400" dirty="0">
                <a:solidFill>
                  <a:srgbClr val="CC3300"/>
                </a:solidFill>
              </a:rPr>
              <a:t>Flagellum is retained usually by one daughter cell </a:t>
            </a:r>
          </a:p>
          <a:p>
            <a:pPr algn="just"/>
            <a:r>
              <a:rPr lang="en-US" sz="2400" dirty="0">
                <a:solidFill>
                  <a:srgbClr val="CC3300"/>
                </a:solidFill>
              </a:rPr>
              <a:t>The basal granule is divided into two and the new basal granule forms a flagellum in the other daughter individual. </a:t>
            </a:r>
          </a:p>
          <a:p>
            <a:pPr algn="just"/>
            <a:r>
              <a:rPr lang="en-US" sz="2400" dirty="0">
                <a:solidFill>
                  <a:srgbClr val="CC3300"/>
                </a:solidFill>
              </a:rPr>
              <a:t>E.g. Vorticella and Euglena. </a:t>
            </a:r>
          </a:p>
        </p:txBody>
      </p:sp>
    </p:spTree>
    <p:extLst>
      <p:ext uri="{BB962C8B-B14F-4D97-AF65-F5344CB8AC3E}">
        <p14:creationId xmlns="" xmlns:p14="http://schemas.microsoft.com/office/powerpoint/2010/main" val="273969568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Galler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llery">
      <a:majorFont>
        <a:latin typeface="Rockwell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anded Edg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245</TotalTime>
  <Words>493</Words>
  <Application>Microsoft Office PowerPoint</Application>
  <PresentationFormat>On-screen Show (4:3)</PresentationFormat>
  <Paragraphs>78</Paragraphs>
  <Slides>17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Gallery</vt:lpstr>
      <vt:lpstr>1.Reproduction in Organisms </vt:lpstr>
      <vt:lpstr>Slide 2</vt:lpstr>
      <vt:lpstr>Slide 3</vt:lpstr>
      <vt:lpstr>Asexual reproduction </vt:lpstr>
      <vt:lpstr>FISSION</vt:lpstr>
      <vt:lpstr>BINARY FISSION </vt:lpstr>
      <vt:lpstr>SIMPLE IRREGULAR BINARY FISSION</vt:lpstr>
      <vt:lpstr>Transverse binary fission </vt:lpstr>
      <vt:lpstr>Longitudinal binary fission</vt:lpstr>
      <vt:lpstr> Oblique binary fission </vt:lpstr>
      <vt:lpstr>multiple fission</vt:lpstr>
      <vt:lpstr>MULTIPLE FISSION IN PLASMODIUM</vt:lpstr>
      <vt:lpstr>MULTIPLE  FISSION  IN  AMOEBA</vt:lpstr>
      <vt:lpstr>Slide 14</vt:lpstr>
      <vt:lpstr>Plasmotomy</vt:lpstr>
      <vt:lpstr>Slide 16</vt:lpstr>
      <vt:lpstr>budding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1.Reproduction in Organisms </dc:title>
  <dc:creator>Alen-Jose</dc:creator>
  <cp:lastModifiedBy>Admin</cp:lastModifiedBy>
  <cp:revision>34</cp:revision>
  <dcterms:created xsi:type="dcterms:W3CDTF">2019-05-28T17:08:03Z</dcterms:created>
  <dcterms:modified xsi:type="dcterms:W3CDTF">2019-06-04T09:31:08Z</dcterms:modified>
</cp:coreProperties>
</file>